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1" r:id="rId5"/>
    <p:sldId id="262" r:id="rId6"/>
    <p:sldId id="263" r:id="rId7"/>
    <p:sldId id="292" r:id="rId8"/>
    <p:sldId id="259" r:id="rId9"/>
    <p:sldId id="260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86" r:id="rId20"/>
    <p:sldId id="287" r:id="rId21"/>
    <p:sldId id="288" r:id="rId22"/>
    <p:sldId id="289" r:id="rId23"/>
    <p:sldId id="291" r:id="rId24"/>
    <p:sldId id="272" r:id="rId2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5"/>
    <a:srgbClr val="50B3C0"/>
    <a:srgbClr val="7BBE57"/>
    <a:srgbClr val="FFFFF0"/>
    <a:srgbClr val="B0D997"/>
    <a:srgbClr val="6FBA43"/>
    <a:srgbClr val="A3D284"/>
    <a:srgbClr val="A7D9E2"/>
    <a:srgbClr val="A6D8E1"/>
    <a:srgbClr val="93D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7"/>
  </p:normalViewPr>
  <p:slideViewPr>
    <p:cSldViewPr snapToGrid="0" snapToObjects="1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8DC07-AB93-414B-AB81-A8BA0D18D1A0}" type="datetimeFigureOut">
              <a:rPr lang="de-DE" smtClean="0"/>
              <a:t>11.06.2024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D1D03-2694-488C-A414-CE843F7FCE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66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D1D03-2694-488C-A414-CE843F7FCE4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93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D1D03-2694-488C-A414-CE843F7FCE4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875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D1D03-2694-488C-A414-CE843F7FCE4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86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00EDE-E186-9543-9D13-DDE82E45C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7031CAB-FD13-9344-8806-75AE9D6CFF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957DAC-1B01-9747-B7C8-39F95EFFE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2ACCD-1DC7-4F15-A03A-1699AD10F3A9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BCCD13-6374-8A4B-BC33-694849CA4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7B35A7A-2567-904F-B678-AA7FC656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135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1A059-3736-1147-9BD5-F0638F13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7758168-BFE6-504D-A581-756A0ABEF3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41166-7FD4-4548-90D9-D07D8BA3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B8D4-1D8D-4BC8-BA68-62AAA1B913B8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2282F3-69A4-3247-B093-288CB3CE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8B4CD6-10AE-DF48-B081-08619957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896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4F69A47-AFB9-C744-899D-8EAA7E155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40426E9-A4B2-4D4D-8629-77D28BDE3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E42DE2-3A4A-F145-9857-9153E9C9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9C6F0-5369-473B-88C5-B5CE62467E7C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AC7DD9-8CBE-8E4E-BD5F-F741555E0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7C08A7-D413-944A-8590-C8D36CDBD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75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E133F-FFC5-D245-8F9C-F0FCEDAA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FF45FF-B874-6F49-9D44-497F9F29B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0B43F3-C1E1-734E-B2D0-C67026D6B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F5D2-3EED-469B-A9B4-41BF10CBC541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45E8E9-CDA9-F44B-8DA3-D7D4A4CA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50E720-DCD5-2248-A67B-18F065AD9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260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94CAB-A1C1-4447-9234-13F682952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156321-7FFB-0B46-ADFA-66A52A5B0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9513D9-AC57-A140-A458-EF7B8CB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ED1FF-DF52-45EC-97B4-53203C643879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3E5CFA-BE11-8547-82B2-97CB734B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DFAA00-3676-2642-BFF7-F5D0A1F17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1856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59CAD7-3A14-8C45-A91C-619CF2111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889A1E-E386-DC46-B127-30C0D6ED3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1A5349-591A-7544-9BBA-DDB6F203E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81A3FF9-9707-0147-B95A-38747390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7262-DACA-4B8C-8C40-9BB0F5611B20}" type="datetime1">
              <a:rPr lang="de-DE" smtClean="0"/>
              <a:t>11.06.2024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2FC1E5D-D416-CC45-A173-CF711C31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8DA934E-9013-A445-A485-6541EF6D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97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F8458-09EE-364F-A451-C6AABACC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ADDD123-D9AD-FB45-8A35-FB58D7828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7E1554E-2B1E-7C4A-8355-977CA400F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4F9BAE-4869-8B43-A4DD-3F0E01B6E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6ABB199-07F3-D041-9B52-04C19F6F0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6B82D5C-D6AA-C142-86DA-92B625E2A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0390C-39F7-4DD0-A5C9-8D6F6ECB4066}" type="datetime1">
              <a:rPr lang="de-DE" smtClean="0"/>
              <a:t>11.06.2024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DE8359D-5684-704C-B3C8-F8C53DA1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8DD4F8A-8BEF-2747-B8E3-288A6AF59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124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464F2D-02D9-444A-80F4-73C91622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A1201F5-BDC1-D74D-9931-50856777C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A2CA-BA10-4668-998B-10D2E08E66FA}" type="datetime1">
              <a:rPr lang="de-DE" smtClean="0"/>
              <a:t>11.06.2024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09F151-17A7-F544-BD05-1E5592A1F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3B799B0-A311-9249-9E65-5EDC5A8F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43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159EFC-DFBB-4848-B53C-C7DEABEC8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1BC8-97AE-4319-9BA9-DE4FFA58834A}" type="datetime1">
              <a:rPr lang="de-DE" smtClean="0"/>
              <a:t>11.06.2024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B7732B-DFF0-594A-8639-9028C30E3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057DC-8AED-7846-B142-CB39A387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80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31A93-D949-C64C-AF52-4D7291C8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A08A14-E928-1549-93A2-3156AD9FE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BC9D08-36C4-044B-85A0-428BA1022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7B5501C-77C0-4F4C-9AC8-46AE2369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C82F-609A-4B52-8BAF-D7ADED729A39}" type="datetime1">
              <a:rPr lang="de-DE" smtClean="0"/>
              <a:t>11.06.2024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0E2646-687E-8A49-A393-FD3A00A7E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F8C233-B761-D44A-92A9-35AEF14A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424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3272C-311D-A745-8361-2DA353135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5B74766-1468-0549-99B8-D113CA1B7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24A9E2-57BF-C048-B070-6EF1801FE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799FD4-836E-8A4A-916E-302C14BD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437BD-F7FE-4967-840D-088DC9687D3A}" type="datetime1">
              <a:rPr lang="de-DE" smtClean="0"/>
              <a:t>11.06.2024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A438C2-6733-C142-A7AF-93BC716A7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8ECDA2-ED41-CA4A-BC8F-46BC66A2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04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A5C24A0-DBEB-4B47-B108-337F975A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938F39-C161-B145-ACFF-0D49627E0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49F47D-59E6-7740-B44C-C8923F1C09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0ECC0-AB99-41A6-B02C-53F5639BB22A}" type="datetime1">
              <a:rPr lang="de-DE" smtClean="0"/>
              <a:t>11.06.2024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89114B-1693-2341-8BAD-19EBE7E2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12BBF2C-67F8-9040-8828-5351988B4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9915A-A4F3-C34C-977B-D113B152868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72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sap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95" y="4087605"/>
            <a:ext cx="9144000" cy="16557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4400" dirty="0">
                <a:solidFill>
                  <a:srgbClr val="50B3C0"/>
                </a:solidFill>
                <a:latin typeface="Comic Sans MS" panose="030F0902030302020204" pitchFamily="66" charset="0"/>
              </a:rPr>
              <a:t>Herzlich Willkommen!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CDE69F2-253D-48AC-9CD0-E065A1D39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566"/>
            <a:ext cx="3462771" cy="346277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BFC2389-5651-4D9C-8470-234790A54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100" y="5890852"/>
            <a:ext cx="4838700" cy="10001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5D51239-F032-4EF9-8FCA-9653B49F4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600" y="5892533"/>
            <a:ext cx="4838700" cy="10001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5BE403A-1CC2-4DBF-BC6B-8E19B97AD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735" y="5890851"/>
            <a:ext cx="4838700" cy="1000125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BD603C10-0F4B-487B-B41E-52830F4C6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4085" y="24957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dirty="0"/>
              <a:t>Informationsabend für Eltern unserer </a:t>
            </a:r>
            <a:r>
              <a:rPr lang="de-DE" dirty="0" err="1"/>
              <a:t>Schulanfänger:innen</a:t>
            </a:r>
            <a:r>
              <a:rPr lang="de-DE" dirty="0"/>
              <a:t> 2024/25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69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2" y="2024186"/>
            <a:ext cx="10515600" cy="4795308"/>
          </a:xfrm>
        </p:spPr>
        <p:txBody>
          <a:bodyPr>
            <a:normAutofit/>
          </a:bodyPr>
          <a:lstStyle/>
          <a:p>
            <a:r>
              <a:rPr lang="de-DE" dirty="0"/>
              <a:t>Altneubau</a:t>
            </a:r>
          </a:p>
          <a:p>
            <a:pPr lvl="1"/>
            <a:r>
              <a:rPr lang="de-DE" dirty="0"/>
              <a:t>17 Klassenräume (Jahrgänge 1-2 im ersten Stock)</a:t>
            </a:r>
          </a:p>
          <a:p>
            <a:pPr lvl="1"/>
            <a:r>
              <a:rPr lang="de-DE" dirty="0"/>
              <a:t>2. Stock Sekretariat und Schulleitung</a:t>
            </a:r>
          </a:p>
          <a:p>
            <a:pPr lvl="1"/>
            <a:r>
              <a:rPr lang="de-DE" dirty="0"/>
              <a:t>Werkraum, Mattenraum, Hausaufgabenraum, Teilungsräume </a:t>
            </a:r>
            <a:r>
              <a:rPr lang="de-DE" dirty="0" err="1"/>
              <a:t>Förderunt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Mensa</a:t>
            </a:r>
          </a:p>
          <a:p>
            <a:r>
              <a:rPr lang="de-DE" dirty="0"/>
              <a:t>Backsteingebäude</a:t>
            </a:r>
          </a:p>
          <a:p>
            <a:pPr lvl="1"/>
            <a:r>
              <a:rPr lang="de-DE" dirty="0"/>
              <a:t>Bibliothek</a:t>
            </a:r>
          </a:p>
          <a:p>
            <a:pPr lvl="1"/>
            <a:r>
              <a:rPr lang="de-DE" dirty="0"/>
              <a:t>Horträume</a:t>
            </a:r>
          </a:p>
          <a:p>
            <a:pPr lvl="1"/>
            <a:r>
              <a:rPr lang="de-DE" dirty="0"/>
              <a:t>Küche</a:t>
            </a:r>
          </a:p>
          <a:p>
            <a:r>
              <a:rPr lang="de-DE" dirty="0"/>
              <a:t>Sporthalle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64C5EC-D017-477D-8474-9AD0376D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236C336-97F6-457A-982C-097924FC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BCCBB-795C-46AA-A301-6F56A93C90E8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504E68BE-E908-4F7A-B5D5-CC558ADA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Unsere Schule - Räume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4C0084A-950D-4C21-8680-70C7E94C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02101"/>
            <a:ext cx="52006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52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07568"/>
            <a:ext cx="10515600" cy="4795308"/>
          </a:xfrm>
        </p:spPr>
        <p:txBody>
          <a:bodyPr>
            <a:normAutofit/>
          </a:bodyPr>
          <a:lstStyle/>
          <a:p>
            <a:endParaRPr lang="de-DE" dirty="0"/>
          </a:p>
          <a:p>
            <a:r>
              <a:rPr lang="de-DE" dirty="0"/>
              <a:t>Sportprofil mit vielfältigen Sportkursangeboten (Schule + </a:t>
            </a:r>
            <a:r>
              <a:rPr lang="de-DE" dirty="0" err="1"/>
              <a:t>EföB</a:t>
            </a:r>
            <a:r>
              <a:rPr lang="de-DE" dirty="0"/>
              <a:t>)</a:t>
            </a:r>
          </a:p>
          <a:p>
            <a:r>
              <a:rPr lang="de-DE" dirty="0"/>
              <a:t>1 Std. Schwimmunterricht ab der 1. Klasse</a:t>
            </a:r>
          </a:p>
          <a:p>
            <a:r>
              <a:rPr lang="de-DE" dirty="0"/>
              <a:t>2 Std. Schwimmunterricht ab der 3. Klasse</a:t>
            </a:r>
          </a:p>
          <a:p>
            <a:r>
              <a:rPr lang="de-DE" dirty="0"/>
              <a:t>Radfahrausbildung in der 4. Klasse</a:t>
            </a:r>
          </a:p>
          <a:p>
            <a:r>
              <a:rPr lang="de-DE" dirty="0"/>
              <a:t>Schulhof und Sportplatz für Pausen und </a:t>
            </a:r>
            <a:r>
              <a:rPr lang="de-DE" i="1" dirty="0"/>
              <a:t>„</a:t>
            </a:r>
            <a:r>
              <a:rPr lang="de-DE" i="1" dirty="0" err="1"/>
              <a:t>Hofsport</a:t>
            </a:r>
            <a:r>
              <a:rPr lang="de-DE" i="1" dirty="0"/>
              <a:t>“</a:t>
            </a:r>
          </a:p>
          <a:p>
            <a:r>
              <a:rPr lang="de-DE" dirty="0"/>
              <a:t>Buddy-Programm mit Spiel- und Sportgeräten für die Pausen</a:t>
            </a:r>
          </a:p>
          <a:p>
            <a:r>
              <a:rPr lang="de-DE" dirty="0"/>
              <a:t>Anleitung durch 4.-6. </a:t>
            </a:r>
            <a:r>
              <a:rPr lang="de-DE" dirty="0" err="1"/>
              <a:t>Klässler</a:t>
            </a:r>
            <a:endParaRPr lang="de-DE" dirty="0"/>
          </a:p>
          <a:p>
            <a:r>
              <a:rPr lang="de-DE" dirty="0"/>
              <a:t>Kooperation mit ALBA im Sportunterricht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0B96FCE-028B-4DE1-89A4-E0DB4BFAF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24B2E84F-0130-4EA4-A234-7FF255C5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9D73-4187-423F-883B-6A1C6935E7B7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3CDE02C0-DF5A-4DFE-BCE5-B996DFDC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Unsere Schule - Bewegung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602C902-D000-468C-9B29-C7A9800C7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173" y="2709862"/>
            <a:ext cx="3171825" cy="14382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A8E10D7-31D6-4768-B4F6-5E524F341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9" y="3821892"/>
            <a:ext cx="1669041" cy="125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8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3400" b="1" dirty="0"/>
          </a:p>
          <a:p>
            <a:r>
              <a:rPr lang="de-DE" sz="3000" dirty="0"/>
              <a:t>Teilnahme am Schulversuch „Französisch als erste Fremdsprache“ ab Klasse 3</a:t>
            </a:r>
          </a:p>
          <a:p>
            <a:r>
              <a:rPr lang="de-DE" sz="3000" dirty="0" err="1"/>
              <a:t>WuV</a:t>
            </a:r>
            <a:r>
              <a:rPr lang="de-DE" sz="3000" dirty="0"/>
              <a:t> MINT Begabtenworkshop Klassenstufe 5-6</a:t>
            </a:r>
          </a:p>
          <a:p>
            <a:r>
              <a:rPr lang="de-DE" sz="3000" dirty="0" err="1"/>
              <a:t>WuV</a:t>
            </a:r>
            <a:r>
              <a:rPr lang="de-DE" sz="3000" dirty="0"/>
              <a:t> Kurse Sport (Fußball, Tanz, Basketball, Leichtathletik Schwimmen, etc.)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E972F2-90A4-440E-A49D-89906798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FA3E9C4-CA2A-43AA-9BA9-4108D5723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ECED-DF1D-4725-A32B-CB6F52F4A408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E5EDF408-DB70-42F9-BE0D-6B925FB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Unsere Schule – Sprachen/MINT/Sport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0C54987-2338-4B72-811E-548EA2D80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394" y="4969933"/>
            <a:ext cx="2390775" cy="128587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B8BC9AE-DA81-4CD4-8534-4761920A6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5003" y="4548030"/>
            <a:ext cx="2547257" cy="15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02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39489"/>
            <a:ext cx="10515600" cy="4795308"/>
          </a:xfrm>
        </p:spPr>
        <p:txBody>
          <a:bodyPr>
            <a:normAutofit/>
          </a:bodyPr>
          <a:lstStyle/>
          <a:p>
            <a:r>
              <a:rPr lang="de-DE" i="1" dirty="0"/>
              <a:t>Übergang: </a:t>
            </a:r>
            <a:r>
              <a:rPr lang="de-DE" dirty="0"/>
              <a:t>Patenkinder aus Klasse 5/6</a:t>
            </a:r>
          </a:p>
          <a:p>
            <a:r>
              <a:rPr lang="de-DE" dirty="0"/>
              <a:t>Buddys für soziale Kompetenzunterstützung während der Pausen</a:t>
            </a:r>
          </a:p>
          <a:p>
            <a:r>
              <a:rPr lang="de-DE" dirty="0"/>
              <a:t>Sozialkompetenztraining Klassenstufe 1./2. (LUBO aus dem All)</a:t>
            </a:r>
          </a:p>
          <a:p>
            <a:r>
              <a:rPr lang="de-DE" dirty="0"/>
              <a:t>Fest etablierte Klassenratsstunde 1x pro Woche</a:t>
            </a:r>
          </a:p>
          <a:p>
            <a:r>
              <a:rPr lang="de-DE" dirty="0"/>
              <a:t>Förderstunden für einzelne </a:t>
            </a:r>
            <a:r>
              <a:rPr lang="de-DE" dirty="0" err="1"/>
              <a:t>Schüler:innen</a:t>
            </a:r>
            <a:r>
              <a:rPr lang="de-DE" dirty="0"/>
              <a:t> </a:t>
            </a:r>
            <a:r>
              <a:rPr lang="de-DE" dirty="0" err="1"/>
              <a:t>em</a:t>
            </a:r>
            <a:r>
              <a:rPr lang="de-DE" dirty="0"/>
              <a:t>.-soz. Lernen</a:t>
            </a:r>
          </a:p>
          <a:p>
            <a:r>
              <a:rPr lang="de-DE" dirty="0"/>
              <a:t>Unterstützung durch Sonderpädagogin / PU / Schulhelferin</a:t>
            </a:r>
          </a:p>
          <a:p>
            <a:r>
              <a:rPr lang="de-DE" dirty="0"/>
              <a:t>Sozialkompetenztraining Klasse 5./6.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424AE30-BCA0-4CA8-968D-B88DAE4B5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D39693A0-E30E-4D68-8229-8AE24C5A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6B235-7932-48DE-8E55-2944B410B1BA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EB6E9303-1B5E-4B5D-A4A3-87B9B5E75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Unsere Schule – Soziales Lernen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CDCC1F0-65B0-4486-82E7-C5DAB9901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706" y="5470117"/>
            <a:ext cx="4202993" cy="13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8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2326368"/>
            <a:ext cx="10515600" cy="4795308"/>
          </a:xfrm>
        </p:spPr>
        <p:txBody>
          <a:bodyPr>
            <a:normAutofit/>
          </a:bodyPr>
          <a:lstStyle/>
          <a:p>
            <a:r>
              <a:rPr lang="de-DE" dirty="0"/>
              <a:t>Förderung basale Kompetenzen</a:t>
            </a:r>
          </a:p>
          <a:p>
            <a:r>
              <a:rPr lang="de-DE" dirty="0"/>
              <a:t>Förderstunden </a:t>
            </a:r>
            <a:r>
              <a:rPr lang="de-DE" dirty="0" err="1"/>
              <a:t>DaZ</a:t>
            </a:r>
            <a:endParaRPr lang="de-DE" dirty="0"/>
          </a:p>
          <a:p>
            <a:r>
              <a:rPr lang="de-DE" dirty="0"/>
              <a:t>LRS Förderung Jahrgänge 1-3 in Teilungsgruppen</a:t>
            </a:r>
          </a:p>
          <a:p>
            <a:r>
              <a:rPr lang="de-DE" dirty="0"/>
              <a:t>Matheförderung 1-4</a:t>
            </a:r>
          </a:p>
          <a:p>
            <a:r>
              <a:rPr lang="de-DE" dirty="0" err="1"/>
              <a:t>Intellego</a:t>
            </a:r>
            <a:r>
              <a:rPr lang="de-DE" dirty="0"/>
              <a:t> Förderung (</a:t>
            </a:r>
            <a:r>
              <a:rPr lang="de-DE" dirty="0" err="1"/>
              <a:t>BerlinPass</a:t>
            </a:r>
            <a:r>
              <a:rPr lang="de-DE" dirty="0"/>
              <a:t> Inhaber)</a:t>
            </a:r>
          </a:p>
          <a:p>
            <a:r>
              <a:rPr lang="de-DE" dirty="0" err="1"/>
              <a:t>Doppelsteckungen</a:t>
            </a:r>
            <a:r>
              <a:rPr lang="de-DE" dirty="0"/>
              <a:t> im Unterricht</a:t>
            </a:r>
          </a:p>
          <a:p>
            <a:r>
              <a:rPr lang="de-DE" dirty="0"/>
              <a:t>Förderstunden durch Klassenlehrkräfte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3AAC885-5E33-4FA9-81F8-87CBBD3B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346CDDF-E346-43B4-8CD9-2CBDE129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2467-9872-4EC9-88EB-33FEED8A6D99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084CAE1B-011E-4BE6-AE91-9F133F84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Unsere Schule – Förderung fachlich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336E0B7-2C7C-402B-BFEF-E4F85918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342" y="3820713"/>
            <a:ext cx="3461657" cy="302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1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5114" y="2062692"/>
            <a:ext cx="10515600" cy="4795308"/>
          </a:xfrm>
        </p:spPr>
        <p:txBody>
          <a:bodyPr>
            <a:normAutofit/>
          </a:bodyPr>
          <a:lstStyle/>
          <a:p>
            <a:r>
              <a:rPr lang="de-DE" dirty="0"/>
              <a:t>Einschulungsfeier und Abschlussfeier im Planetarium</a:t>
            </a:r>
          </a:p>
          <a:p>
            <a:r>
              <a:rPr lang="de-DE" dirty="0"/>
              <a:t>Familiensportfest</a:t>
            </a:r>
          </a:p>
          <a:p>
            <a:r>
              <a:rPr lang="de-DE" dirty="0"/>
              <a:t>Schwimmwettkampf / Teilnahme an weiteren Sportwettkämpfen</a:t>
            </a:r>
          </a:p>
          <a:p>
            <a:r>
              <a:rPr lang="de-DE" dirty="0"/>
              <a:t>Schulfest</a:t>
            </a:r>
          </a:p>
          <a:p>
            <a:r>
              <a:rPr lang="de-DE" dirty="0"/>
              <a:t>Herbstsportfest</a:t>
            </a:r>
          </a:p>
          <a:p>
            <a:r>
              <a:rPr lang="de-DE" dirty="0"/>
              <a:t>Tanzfest / Neujahrssingen</a:t>
            </a:r>
          </a:p>
          <a:p>
            <a:r>
              <a:rPr lang="de-DE" dirty="0"/>
              <a:t>Projekttage – Methodenwoche </a:t>
            </a:r>
          </a:p>
          <a:p>
            <a:r>
              <a:rPr lang="de-DE" dirty="0"/>
              <a:t>Klassenfahrten und vieles mehr...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C979912-09CC-4842-9543-3CF037D82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764E5A4-B238-4BAF-9269-14F31C84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E09F0-CE08-4FA5-9718-7DFE9E1B3935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8E014FAB-A631-4CEE-917C-49066FB4B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Unsere Schule – </a:t>
            </a:r>
            <a:br>
              <a:rPr lang="de-DE" dirty="0">
                <a:solidFill>
                  <a:srgbClr val="50B3C0"/>
                </a:solidFill>
              </a:rPr>
            </a:br>
            <a:r>
              <a:rPr lang="de-DE" dirty="0">
                <a:solidFill>
                  <a:srgbClr val="50B3C0"/>
                </a:solidFill>
              </a:rPr>
              <a:t>Feste, Traditionen &amp; Aktivitäten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7C2BAA9-B4B2-4992-A32F-2BAD12953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368" y="3641255"/>
            <a:ext cx="4524375" cy="30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89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40298"/>
            <a:ext cx="10515600" cy="4795308"/>
          </a:xfrm>
        </p:spPr>
        <p:txBody>
          <a:bodyPr>
            <a:normAutofit/>
          </a:bodyPr>
          <a:lstStyle/>
          <a:p>
            <a:r>
              <a:rPr lang="de-DE" b="1" dirty="0"/>
              <a:t>Stundenanzahl Klassenstufe 1 </a:t>
            </a:r>
          </a:p>
          <a:p>
            <a:endParaRPr lang="de-DE" b="1" dirty="0"/>
          </a:p>
          <a:p>
            <a:pPr marL="0" indent="0">
              <a:buNone/>
            </a:pPr>
            <a:endParaRPr lang="de-DE" b="1" dirty="0"/>
          </a:p>
          <a:p>
            <a:r>
              <a:rPr lang="de-DE" b="1" dirty="0"/>
              <a:t>Stundenplan und Pausen (</a:t>
            </a:r>
            <a:r>
              <a:rPr lang="de-DE" i="1" dirty="0"/>
              <a:t>Planung für SJ 24/25</a:t>
            </a:r>
            <a:r>
              <a:rPr lang="de-DE" b="1" dirty="0"/>
              <a:t>):</a:t>
            </a:r>
          </a:p>
          <a:p>
            <a:r>
              <a:rPr lang="de-DE" dirty="0" err="1"/>
              <a:t>Frühhort</a:t>
            </a:r>
            <a:r>
              <a:rPr lang="de-DE" dirty="0"/>
              <a:t>: Beginn 6:00 Uhr</a:t>
            </a:r>
          </a:p>
          <a:p>
            <a:r>
              <a:rPr lang="de-DE" dirty="0"/>
              <a:t>Ankommen in Klasse: 7:45 Uhr</a:t>
            </a:r>
          </a:p>
          <a:p>
            <a:r>
              <a:rPr lang="de-DE" dirty="0"/>
              <a:t>Unterrichtsbeginn: 8:00 Uhr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214834"/>
              </p:ext>
            </p:extLst>
          </p:nvPr>
        </p:nvGraphicFramePr>
        <p:xfrm>
          <a:off x="2031999" y="2253826"/>
          <a:ext cx="81280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57088556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580250410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40262226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229569888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905754914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1051698739"/>
                    </a:ext>
                  </a:extLst>
                </a:gridCol>
                <a:gridCol w="1161143">
                  <a:extLst>
                    <a:ext uri="{9D8B030D-6E8A-4147-A177-3AD203B41FA5}">
                      <a16:colId xmlns:a16="http://schemas.microsoft.com/office/drawing/2014/main" val="930692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MU</a:t>
                      </a:r>
                      <a:r>
                        <a:rPr lang="de-DE" baseline="0" dirty="0"/>
                        <a:t> / BK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/>
                        <a:t>SW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48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 /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988662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230C0F4F-E340-4117-B91E-396F0DF97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7D15617-6A7F-404C-895D-1096F322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7434-847F-4655-88F6-66AAAD678555}" type="datetime1">
              <a:rPr lang="de-DE" smtClean="0"/>
              <a:t>11.06.2024</a:t>
            </a:fld>
            <a:endParaRPr lang="de-DE"/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E2090627-0783-4C79-BE12-3B26AB945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Unsere Schule - Organisation</a:t>
            </a:r>
          </a:p>
        </p:txBody>
      </p:sp>
    </p:spTree>
    <p:extLst>
      <p:ext uri="{BB962C8B-B14F-4D97-AF65-F5344CB8AC3E}">
        <p14:creationId xmlns:p14="http://schemas.microsoft.com/office/powerpoint/2010/main" val="2715575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308"/>
          </a:xfrm>
        </p:spPr>
        <p:txBody>
          <a:bodyPr>
            <a:normAutofit/>
          </a:bodyPr>
          <a:lstStyle/>
          <a:p>
            <a:endParaRPr lang="de-DE" dirty="0"/>
          </a:p>
          <a:p>
            <a:pPr marL="0" indent="0" algn="ctr">
              <a:buNone/>
            </a:pPr>
            <a:r>
              <a:rPr lang="de-DE" dirty="0"/>
              <a:t>Informationen von der </a:t>
            </a:r>
            <a:r>
              <a:rPr lang="de-DE" dirty="0" err="1"/>
              <a:t>eFöB</a:t>
            </a:r>
            <a:r>
              <a:rPr lang="de-DE" dirty="0"/>
              <a:t> (Frau </a:t>
            </a:r>
            <a:r>
              <a:rPr lang="de-DE" dirty="0" err="1"/>
              <a:t>Dames</a:t>
            </a:r>
            <a:r>
              <a:rPr lang="de-DE" dirty="0"/>
              <a:t>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15E92C-FA72-49C6-84D1-CBC0E316D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E55CD02C-1DCE-430C-AB58-0F46187B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0FD51-086C-4D00-81DA-27EB8AAE96EF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839796B1-D6EE-4864-B946-297C1DBA9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Unsere Schule - </a:t>
            </a:r>
            <a:r>
              <a:rPr lang="de-DE" dirty="0" err="1">
                <a:solidFill>
                  <a:srgbClr val="50B3C0"/>
                </a:solidFill>
              </a:rPr>
              <a:t>eFöB</a:t>
            </a:r>
            <a:endParaRPr lang="de-DE" dirty="0">
              <a:solidFill>
                <a:srgbClr val="50B3C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3C48A1C-B643-4524-BD84-626ED4C25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538" y="5053533"/>
            <a:ext cx="4306661" cy="180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6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3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Die ergänzende Förderung und Betreuung auch kurz </a:t>
            </a: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eFöB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genannt richtet sich nach Modulen: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Frühhort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:		6:00 - 7:30 Uhr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Hort:		13:30 - 16:00 Uhr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dirty="0" err="1">
                <a:ea typeface="Calibri" panose="020F0502020204030204" pitchFamily="34" charset="0"/>
                <a:cs typeface="Times New Roman" panose="02020603050405020304" pitchFamily="18" charset="0"/>
              </a:rPr>
              <a:t>Späthort</a:t>
            </a: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:		16:00 - 18:00 Uhr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Schließzeiten: 28.08. – 30.08.2024; Jahreswechsel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D02C68-4F05-4063-9ED6-10E494E7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57E7B8F4-33E5-4071-9691-7F3ACE03A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5F155-2839-41E6-97F0-3417CD0771E0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9C3B23CD-3719-4872-8F6C-B1676038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Unsere Schule - </a:t>
            </a:r>
            <a:r>
              <a:rPr lang="de-DE" dirty="0" err="1">
                <a:solidFill>
                  <a:srgbClr val="50B3C0"/>
                </a:solidFill>
              </a:rPr>
              <a:t>EFöB</a:t>
            </a:r>
            <a:endParaRPr lang="de-DE" dirty="0">
              <a:solidFill>
                <a:srgbClr val="50B3C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1DDD4F2-B955-4F21-B4FF-13D2EDF96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133" y="3145972"/>
            <a:ext cx="2420262" cy="19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52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887" y="1698173"/>
            <a:ext cx="10515600" cy="4750848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e-DE" sz="3600" dirty="0">
                <a:ea typeface="Calibri" panose="020F0502020204030204" pitchFamily="34" charset="0"/>
              </a:rPr>
              <a:t>Ihre Kinder werden langsam im Klassenverband an den Ablauf in der </a:t>
            </a:r>
            <a:r>
              <a:rPr lang="de-DE" sz="3600" dirty="0" err="1">
                <a:ea typeface="Calibri" panose="020F0502020204030204" pitchFamily="34" charset="0"/>
              </a:rPr>
              <a:t>eFöB</a:t>
            </a:r>
            <a:r>
              <a:rPr lang="de-DE" sz="3600" dirty="0">
                <a:ea typeface="Calibri" panose="020F0502020204030204" pitchFamily="34" charset="0"/>
              </a:rPr>
              <a:t> herangeführt. In der Eingewöhnungsphase:</a:t>
            </a:r>
          </a:p>
          <a:p>
            <a:pPr lvl="1">
              <a:lnSpc>
                <a:spcPct val="170000"/>
              </a:lnSpc>
            </a:pPr>
            <a:r>
              <a:rPr lang="de-DE" sz="3600" dirty="0">
                <a:ea typeface="Calibri" panose="020F0502020204030204" pitchFamily="34" charset="0"/>
                <a:cs typeface="Times New Roman" panose="02020603050405020304" pitchFamily="18" charset="0"/>
              </a:rPr>
              <a:t>erledigen die Kinder ihre Hausaufgaben</a:t>
            </a:r>
          </a:p>
          <a:p>
            <a:pPr lvl="1">
              <a:lnSpc>
                <a:spcPct val="170000"/>
              </a:lnSpc>
            </a:pPr>
            <a:r>
              <a:rPr lang="de-DE" sz="3600" dirty="0">
                <a:ea typeface="Calibri" panose="020F0502020204030204" pitchFamily="34" charset="0"/>
                <a:cs typeface="Times New Roman" panose="02020603050405020304" pitchFamily="18" charset="0"/>
              </a:rPr>
              <a:t>Vespern gemeinsam</a:t>
            </a:r>
          </a:p>
          <a:p>
            <a:pPr lvl="1">
              <a:lnSpc>
                <a:spcPct val="170000"/>
              </a:lnSpc>
            </a:pPr>
            <a:r>
              <a:rPr lang="de-DE" sz="3600" dirty="0">
                <a:ea typeface="Calibri" panose="020F0502020204030204" pitchFamily="34" charset="0"/>
                <a:cs typeface="Times New Roman" panose="02020603050405020304" pitchFamily="18" charset="0"/>
              </a:rPr>
              <a:t>haben Zeit für individuelle Anliegen</a:t>
            </a:r>
          </a:p>
          <a:p>
            <a:pPr lvl="1">
              <a:lnSpc>
                <a:spcPct val="170000"/>
              </a:lnSpc>
            </a:pPr>
            <a:r>
              <a:rPr lang="de-DE" sz="3600" dirty="0">
                <a:ea typeface="Calibri" panose="020F0502020204030204" pitchFamily="34" charset="0"/>
                <a:cs typeface="Times New Roman" panose="02020603050405020304" pitchFamily="18" charset="0"/>
              </a:rPr>
              <a:t>oder Freizeit mit ihrer Klasse</a:t>
            </a:r>
          </a:p>
          <a:p>
            <a:pPr lvl="1">
              <a:lnSpc>
                <a:spcPct val="170000"/>
              </a:lnSpc>
            </a:pPr>
            <a:r>
              <a:rPr lang="de-DE" sz="3600" dirty="0">
                <a:ea typeface="Calibri" panose="020F0502020204030204" pitchFamily="34" charset="0"/>
                <a:cs typeface="Times New Roman" panose="02020603050405020304" pitchFamily="18" charset="0"/>
              </a:rPr>
              <a:t>bis 16:00 Uhr werden die Kinder von dem jeweiligen/der jeweiligen Bezugserzieher/in betreut.</a:t>
            </a:r>
          </a:p>
          <a:p>
            <a:pPr lvl="1">
              <a:lnSpc>
                <a:spcPct val="170000"/>
              </a:lnSpc>
            </a:pPr>
            <a:endParaRPr lang="de-DE" sz="3600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D02C68-4F05-4063-9ED6-10E494E7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05F6B87-699E-4D62-9D74-282B6112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0198-9878-4C63-849F-55960EF84B3E}" type="datetime1">
              <a:rPr lang="de-DE" smtClean="0"/>
              <a:t>11.06.2024</a:t>
            </a:fld>
            <a:endParaRPr lang="de-DE" dirty="0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2B46E511-2CB4-484E-8FAB-F4F36E7A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 err="1">
                <a:solidFill>
                  <a:srgbClr val="50B3C0"/>
                </a:solidFill>
              </a:rPr>
              <a:t>EFöB</a:t>
            </a:r>
            <a:r>
              <a:rPr lang="de-DE" dirty="0">
                <a:solidFill>
                  <a:srgbClr val="50B3C0"/>
                </a:solidFill>
              </a:rPr>
              <a:t> Eingewöhnungsphase</a:t>
            </a:r>
          </a:p>
        </p:txBody>
      </p:sp>
    </p:spTree>
    <p:extLst>
      <p:ext uri="{BB962C8B-B14F-4D97-AF65-F5344CB8AC3E}">
        <p14:creationId xmlns:p14="http://schemas.microsoft.com/office/powerpoint/2010/main" val="280037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0F25D78-70A7-40FA-862E-882FFC37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Welche Informationen erhalten Sie heute?</a:t>
            </a:r>
          </a:p>
        </p:txBody>
      </p:sp>
      <p:sp useBgFill="1"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3115" y="2266050"/>
            <a:ext cx="10515600" cy="3943804"/>
          </a:xfrm>
        </p:spPr>
        <p:txBody>
          <a:bodyPr>
            <a:normAutofit/>
          </a:bodyPr>
          <a:lstStyle/>
          <a:p>
            <a:r>
              <a:rPr lang="de-DE" dirty="0"/>
              <a:t>Vorstellung und Informationen der Grundschule am Planetarium</a:t>
            </a:r>
          </a:p>
          <a:p>
            <a:r>
              <a:rPr lang="de-DE" dirty="0"/>
              <a:t>Einteilung der Klassen </a:t>
            </a:r>
          </a:p>
          <a:p>
            <a:r>
              <a:rPr lang="de-DE" dirty="0"/>
              <a:t>Informationen zur Einschulungsfeier am Sa. 07.09.2024</a:t>
            </a:r>
          </a:p>
          <a:p>
            <a:r>
              <a:rPr lang="de-DE" dirty="0"/>
              <a:t>Informationen zur Materialliste &amp; zum Schwimmunterricht (später von Klassenleitungen)</a:t>
            </a:r>
          </a:p>
          <a:p>
            <a:r>
              <a:rPr lang="de-DE" dirty="0"/>
              <a:t>Informationen über unsere Schule</a:t>
            </a:r>
          </a:p>
          <a:p>
            <a:r>
              <a:rPr lang="de-DE" dirty="0"/>
              <a:t>Informationen von der </a:t>
            </a:r>
            <a:r>
              <a:rPr lang="de-DE" dirty="0" err="1"/>
              <a:t>EföB</a:t>
            </a:r>
            <a:endParaRPr lang="de-DE" dirty="0"/>
          </a:p>
          <a:p>
            <a:r>
              <a:rPr lang="de-DE" dirty="0"/>
              <a:t>Zeit für Fragen und Antworten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6AF0A7A-19D8-44AE-9532-FE0AD07FF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5917954-1E39-47CD-A87B-F45620A4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9E48-6D63-4697-B7BF-0ED237727C8B}" type="datetime1">
              <a:rPr lang="de-DE" smtClean="0"/>
              <a:t>11.06.2024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A80317-154A-4E2E-9BF1-7A53631B4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481" y="4886935"/>
            <a:ext cx="4612821" cy="152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30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Bezugserzieher:innen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unterstützen mit im Unterricht.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Die Kinder werden von den </a:t>
            </a:r>
            <a:r>
              <a:rPr lang="de-DE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Erzieher:innen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zum Schwimmen begleitet.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die Abmeldung erfolgt bei den </a:t>
            </a:r>
            <a:r>
              <a:rPr lang="de-DE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Bezugserzieher:innen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bis 16:00 Uhr, für den </a:t>
            </a:r>
            <a:r>
              <a:rPr lang="de-DE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Späthort</a:t>
            </a: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 im Backsteingebäude.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Ausflüge werden gemeinsam mit Klassenlehrerin durchgeführt.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Wir bieten ein abwechslungsreiches Nachmittags- und Ferienprogramm für Ihre Kinder an.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D02C68-4F05-4063-9ED6-10E494E7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6D3EC2E-61EB-48AB-91AD-EC50001BC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86612-92A1-40A1-861C-A62AB5964155}" type="datetime1">
              <a:rPr lang="de-DE" smtClean="0"/>
              <a:t>11.06.2024</a:t>
            </a:fld>
            <a:endParaRPr lang="de-DE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1E8B4C86-033B-40D3-8651-FC4A8FA1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6293851" cy="1325563"/>
          </a:xfrm>
        </p:spPr>
        <p:txBody>
          <a:bodyPr/>
          <a:lstStyle/>
          <a:p>
            <a:r>
              <a:rPr lang="de-DE" dirty="0" err="1">
                <a:solidFill>
                  <a:srgbClr val="50B3C0"/>
                </a:solidFill>
              </a:rPr>
              <a:t>EFöB</a:t>
            </a:r>
            <a:r>
              <a:rPr lang="de-DE" dirty="0">
                <a:solidFill>
                  <a:srgbClr val="50B3C0"/>
                </a:solidFill>
              </a:rPr>
              <a:t> - Organisation</a:t>
            </a:r>
          </a:p>
        </p:txBody>
      </p:sp>
    </p:spTree>
    <p:extLst>
      <p:ext uri="{BB962C8B-B14F-4D97-AF65-F5344CB8AC3E}">
        <p14:creationId xmlns:p14="http://schemas.microsoft.com/office/powerpoint/2010/main" val="3327615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857" y="1606780"/>
            <a:ext cx="10515600" cy="439721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In der Zeit von Unterrichtsende bis 16:00 Uhr finden die Arbeitsgemeinschaften und Angebote der Erzieherinnen und Erzieher, der Kooperationspartner und der Sportvereine statt:</a:t>
            </a:r>
          </a:p>
          <a:p>
            <a:pPr lvl="3"/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Basketball</a:t>
            </a:r>
          </a:p>
          <a:p>
            <a:pPr lvl="3"/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Judo, Karate, Yoga</a:t>
            </a:r>
          </a:p>
          <a:p>
            <a:pPr lvl="3"/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Hip Hop</a:t>
            </a:r>
          </a:p>
          <a:p>
            <a:pPr lvl="3"/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Schach</a:t>
            </a:r>
          </a:p>
          <a:p>
            <a:pPr lvl="3"/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Bibliothek, Hörspiele</a:t>
            </a:r>
          </a:p>
          <a:p>
            <a:pPr lvl="3"/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Keramikschule </a:t>
            </a:r>
          </a:p>
          <a:p>
            <a:pPr lvl="3"/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Gitarre</a:t>
            </a:r>
            <a:r>
              <a:rPr lang="de-DE" sz="2400">
                <a:ea typeface="Calibri" panose="020F0502020204030204" pitchFamily="34" charset="0"/>
                <a:cs typeface="Times New Roman" panose="02020603050405020304" pitchFamily="18" charset="0"/>
              </a:rPr>
              <a:t>, Trommeln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/>
            <a:r>
              <a:rPr lang="de-DE" sz="2400" dirty="0">
                <a:ea typeface="Calibri" panose="020F0502020204030204" pitchFamily="34" charset="0"/>
                <a:cs typeface="Times New Roman" panose="02020603050405020304" pitchFamily="18" charset="0"/>
              </a:rPr>
              <a:t>Kochen </a:t>
            </a:r>
            <a:r>
              <a:rPr lang="de-DE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u.v.m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3" indent="0">
              <a:buNone/>
            </a:pP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D02C68-4F05-4063-9ED6-10E494E7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1F77C37-893F-4F00-89CD-9EFDE9240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70C3-517F-4AB9-8F61-0F286E62B8E6}" type="datetime1">
              <a:rPr lang="de-DE" smtClean="0"/>
              <a:t>11.06.2024</a:t>
            </a:fld>
            <a:endParaRPr lang="de-DE" dirty="0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1538F92D-8DF5-4041-82E2-2809A992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Freizeitmöglichkeiten </a:t>
            </a:r>
            <a:r>
              <a:rPr lang="de-DE" dirty="0" err="1">
                <a:solidFill>
                  <a:srgbClr val="50B3C0"/>
                </a:solidFill>
              </a:rPr>
              <a:t>EFöB</a:t>
            </a:r>
            <a:endParaRPr lang="de-DE" dirty="0">
              <a:solidFill>
                <a:srgbClr val="50B3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0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800" y="1679392"/>
            <a:ext cx="9437914" cy="47953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de-DE" b="1" dirty="0">
                <a:ea typeface="Calibri" panose="020F0502020204030204" pitchFamily="34" charset="0"/>
                <a:cs typeface="Arial" panose="020B0604020202020204" pitchFamily="34" charset="0"/>
              </a:rPr>
              <a:t>Erste Etage: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de-DE" dirty="0">
                <a:ea typeface="Calibri" panose="020F0502020204030204" pitchFamily="34" charset="0"/>
                <a:cs typeface="Arial" panose="020B0604020202020204" pitchFamily="34" charset="0"/>
              </a:rPr>
              <a:t>Lerninsel (</a:t>
            </a:r>
            <a:r>
              <a:rPr lang="de-DE" dirty="0" err="1">
                <a:ea typeface="Calibri" panose="020F0502020204030204" pitchFamily="34" charset="0"/>
                <a:cs typeface="Arial" panose="020B0604020202020204" pitchFamily="34" charset="0"/>
              </a:rPr>
              <a:t>Frühhort</a:t>
            </a:r>
            <a:r>
              <a:rPr lang="de-DE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de-DE" b="1" dirty="0">
                <a:ea typeface="Calibri" panose="020F0502020204030204" pitchFamily="34" charset="0"/>
                <a:cs typeface="Arial" panose="020B0604020202020204" pitchFamily="34" charset="0"/>
              </a:rPr>
              <a:t>Klassenräume erste Etage: 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de-DE" dirty="0">
                <a:ea typeface="Calibri" panose="020F0502020204030204" pitchFamily="34" charset="0"/>
                <a:cs typeface="Arial" panose="020B0604020202020204" pitchFamily="34" charset="0"/>
              </a:rPr>
              <a:t>Mal- und Bastelraum, Hausaufgabenzimmer, Vesper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de-DE" b="1" dirty="0">
                <a:ea typeface="Calibri" panose="020F0502020204030204" pitchFamily="34" charset="0"/>
                <a:cs typeface="Arial" panose="020B0604020202020204" pitchFamily="34" charset="0"/>
              </a:rPr>
              <a:t>Backsteinhaus: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de-DE" dirty="0">
                <a:ea typeface="Calibri" panose="020F0502020204030204" pitchFamily="34" charset="0"/>
                <a:cs typeface="Arial" panose="020B0604020202020204" pitchFamily="34" charset="0"/>
              </a:rPr>
              <a:t>eine große Bau- und Puppenecke, Mal- und Bastelbereich, Lese- und Sitzecke, Clubraum , Bibliothek (</a:t>
            </a:r>
            <a:r>
              <a:rPr lang="de-DE" dirty="0" err="1">
                <a:ea typeface="Calibri" panose="020F0502020204030204" pitchFamily="34" charset="0"/>
                <a:cs typeface="Arial" panose="020B0604020202020204" pitchFamily="34" charset="0"/>
              </a:rPr>
              <a:t>Späthort</a:t>
            </a:r>
            <a:r>
              <a:rPr lang="de-DE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lnSpc>
                <a:spcPct val="120000"/>
              </a:lnSpc>
              <a:spcAft>
                <a:spcPts val="800"/>
              </a:spcAft>
              <a:buNone/>
            </a:pPr>
            <a:r>
              <a:rPr lang="de-DE" b="1" dirty="0">
                <a:ea typeface="Calibri" panose="020F0502020204030204" pitchFamily="34" charset="0"/>
                <a:cs typeface="Times New Roman" panose="02020603050405020304" pitchFamily="18" charset="0"/>
              </a:rPr>
              <a:t>Schulhof:</a:t>
            </a:r>
          </a:p>
          <a:p>
            <a:pPr algn="just">
              <a:lnSpc>
                <a:spcPct val="120000"/>
              </a:lnSpc>
              <a:spcAft>
                <a:spcPts val="800"/>
              </a:spcAft>
            </a:pPr>
            <a:r>
              <a:rPr lang="de-DE" dirty="0">
                <a:ea typeface="Calibri" panose="020F0502020204030204" pitchFamily="34" charset="0"/>
                <a:cs typeface="Times New Roman" panose="02020603050405020304" pitchFamily="18" charset="0"/>
              </a:rPr>
              <a:t> bietet mit zahlreichen Außenspielgeräten genügend Platz zum Austoben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D02C68-4F05-4063-9ED6-10E494E7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39C29D-2E96-4A8C-B3AD-A4E9F60E9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8CB74-B226-4729-87F6-16AF3543309E}" type="datetime1">
              <a:rPr lang="de-DE" smtClean="0"/>
              <a:t>11.06.2024</a:t>
            </a:fld>
            <a:endParaRPr lang="de-DE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44EB3968-49F4-4107-AA3B-063B3B6CE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Räumlichkeiten</a:t>
            </a:r>
          </a:p>
        </p:txBody>
      </p:sp>
    </p:spTree>
    <p:extLst>
      <p:ext uri="{BB962C8B-B14F-4D97-AF65-F5344CB8AC3E}">
        <p14:creationId xmlns:p14="http://schemas.microsoft.com/office/powerpoint/2010/main" val="1346629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1" y="2081288"/>
            <a:ext cx="9446490" cy="4051657"/>
          </a:xfrm>
        </p:spPr>
        <p:txBody>
          <a:bodyPr>
            <a:normAutofit/>
          </a:bodyPr>
          <a:lstStyle/>
          <a:p>
            <a:r>
              <a:rPr lang="de-DE" dirty="0"/>
              <a:t>Hortverträge</a:t>
            </a:r>
          </a:p>
          <a:p>
            <a:r>
              <a:rPr lang="de-DE" dirty="0"/>
              <a:t>Anmeldung zum Schulessen über die Homepage </a:t>
            </a:r>
          </a:p>
          <a:p>
            <a:pPr marL="0" indent="0">
              <a:buNone/>
            </a:pPr>
            <a:r>
              <a:rPr lang="de-DE" dirty="0"/>
              <a:t>(sobald neuer Caterer bekannt gegeben wird)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D02C68-4F05-4063-9ED6-10E494E72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EB0C50D-35D0-45C7-B238-00EDD1AB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3E03C-C45D-459F-B160-E91FBA7F91FB}" type="datetime1">
              <a:rPr lang="de-DE" smtClean="0"/>
              <a:t>11.06.2024</a:t>
            </a:fld>
            <a:endParaRPr lang="de-DE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E9499BA2-2545-4298-AE2E-DA094FF56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Weitere Infos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8B35F9D-0570-41F3-AFE5-CC6A5665D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318" y="4478942"/>
            <a:ext cx="314325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03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53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400" dirty="0">
                <a:solidFill>
                  <a:srgbClr val="50B3C0"/>
                </a:solidFill>
              </a:rPr>
              <a:t>Unsere Schule</a:t>
            </a:r>
          </a:p>
          <a:p>
            <a:pPr marL="0" indent="0" algn="ctr">
              <a:buNone/>
            </a:pPr>
            <a:r>
              <a:rPr lang="de-DE" sz="4400" dirty="0">
                <a:solidFill>
                  <a:srgbClr val="50B3C0"/>
                </a:solidFill>
              </a:rPr>
              <a:t>Ihre Fragen – Unsere Antworten</a:t>
            </a:r>
          </a:p>
          <a:p>
            <a:pPr marL="0" indent="0" algn="ctr">
              <a:buNone/>
            </a:pPr>
            <a:endParaRPr lang="de-DE" sz="3400" b="1" dirty="0"/>
          </a:p>
          <a:p>
            <a:pPr marL="0" indent="0" algn="ctr">
              <a:buNone/>
            </a:pPr>
            <a:r>
              <a:rPr lang="de-DE" dirty="0"/>
              <a:t>Wir freuen uns auf Ihre Kinder und auf eine gute Zusammenarbeit in</a:t>
            </a:r>
          </a:p>
          <a:p>
            <a:pPr marL="0" indent="0" algn="ctr">
              <a:buNone/>
            </a:pPr>
            <a:r>
              <a:rPr lang="de-DE" dirty="0"/>
              <a:t>den nächsten Jahren!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4225B42-6410-4129-9B49-3FE72B3C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4A41CD0D-4458-4F83-A319-6E4E1C84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3C210-13A3-4C2E-B475-813A4ED495A6}" type="datetime1">
              <a:rPr lang="de-DE" smtClean="0"/>
              <a:t>11.06.2024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59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273" y="2339309"/>
            <a:ext cx="106855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000" dirty="0"/>
              <a:t>A: Elternteil/Erziehungsberechtigte/r </a:t>
            </a:r>
            <a:r>
              <a:rPr lang="de-DE" sz="3000" dirty="0" err="1"/>
              <a:t>Schulanfänger:in</a:t>
            </a:r>
            <a:r>
              <a:rPr lang="de-DE" sz="3000" dirty="0"/>
              <a:t> 2024</a:t>
            </a:r>
          </a:p>
          <a:p>
            <a:pPr marL="0" indent="0">
              <a:buNone/>
            </a:pPr>
            <a:r>
              <a:rPr lang="de-DE" sz="3000" dirty="0"/>
              <a:t>B: Klassenlehrerinnen (1a Fr. </a:t>
            </a:r>
            <a:r>
              <a:rPr lang="de-DE" sz="3000" dirty="0" err="1"/>
              <a:t>Krija</a:t>
            </a:r>
            <a:r>
              <a:rPr lang="de-DE" sz="3000" dirty="0"/>
              <a:t>, 1b Fr. Vitic, 1c Fr. Förster)</a:t>
            </a:r>
          </a:p>
          <a:p>
            <a:pPr marL="0" indent="0">
              <a:buNone/>
            </a:pPr>
            <a:r>
              <a:rPr lang="de-DE" sz="3000" dirty="0"/>
              <a:t>C: </a:t>
            </a:r>
            <a:r>
              <a:rPr lang="de-DE" sz="3000" dirty="0" err="1"/>
              <a:t>Erzieher:in</a:t>
            </a:r>
            <a:r>
              <a:rPr lang="de-DE" sz="3000" dirty="0"/>
              <a:t> 1a, 1b, 1c</a:t>
            </a:r>
          </a:p>
          <a:p>
            <a:pPr marL="0" indent="0">
              <a:buNone/>
            </a:pPr>
            <a:r>
              <a:rPr lang="de-DE" sz="3000" dirty="0"/>
              <a:t>D: Leitung </a:t>
            </a:r>
            <a:r>
              <a:rPr lang="de-DE" sz="3000" dirty="0" err="1"/>
              <a:t>eFöB</a:t>
            </a:r>
            <a:r>
              <a:rPr lang="de-DE" sz="3000" dirty="0"/>
              <a:t> (Frau Hennersdorf)</a:t>
            </a:r>
          </a:p>
          <a:p>
            <a:pPr marL="0" indent="0">
              <a:buNone/>
            </a:pPr>
            <a:r>
              <a:rPr lang="de-DE" sz="3000" dirty="0"/>
              <a:t>E: Schulleitung (Frau </a:t>
            </a:r>
            <a:r>
              <a:rPr lang="de-DE" sz="3000" dirty="0" err="1"/>
              <a:t>Pudenz</a:t>
            </a:r>
            <a:r>
              <a:rPr lang="de-DE" sz="3000" dirty="0"/>
              <a:t> / Frau Scannapieco)</a:t>
            </a:r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509A4F-8560-45F3-A6BB-BD05954EB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0D069-512C-4A04-97EA-7212F3E40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907B-F692-449A-9DF5-8097D7C18599}" type="datetime1">
              <a:rPr lang="de-DE" smtClean="0"/>
              <a:t>11.06.2024</a:t>
            </a:fld>
            <a:endParaRPr lang="de-DE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D1EB345-A334-42EC-AA5F-799852D7A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Wer ist heute da?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243E2ED-3556-4CBF-AE1E-A6F63FE6B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822" y="4357687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0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96A0E14-2D1B-4941-9D41-64406F43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5333">
            <a:off x="9626706" y="2954257"/>
            <a:ext cx="2143125" cy="214312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36727" y="1828562"/>
            <a:ext cx="1175527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>
                <a:latin typeface="ArialMT"/>
              </a:rPr>
              <a:t>• </a:t>
            </a:r>
            <a:r>
              <a:rPr lang="de-DE" sz="3000" dirty="0">
                <a:latin typeface="Calibri" panose="020F0502020204030204" pitchFamily="34" charset="0"/>
              </a:rPr>
              <a:t>Einlass der </a:t>
            </a:r>
            <a:r>
              <a:rPr lang="de-DE" sz="3000" dirty="0" err="1">
                <a:latin typeface="Calibri" panose="020F0502020204030204" pitchFamily="34" charset="0"/>
              </a:rPr>
              <a:t>Schüler:innen</a:t>
            </a:r>
            <a:r>
              <a:rPr lang="de-DE" sz="3000" dirty="0">
                <a:latin typeface="Calibri" panose="020F0502020204030204" pitchFamily="34" charset="0"/>
              </a:rPr>
              <a:t> und Eltern im Planetarium (Kinosaal)</a:t>
            </a:r>
          </a:p>
          <a:p>
            <a:r>
              <a:rPr lang="de-DE" sz="3000" dirty="0">
                <a:latin typeface="ArialMT"/>
              </a:rPr>
              <a:t>• </a:t>
            </a:r>
            <a:r>
              <a:rPr lang="de-DE" sz="3000" dirty="0">
                <a:latin typeface="Calibri" panose="020F0502020204030204" pitchFamily="34" charset="0"/>
              </a:rPr>
              <a:t>1a (8:45 – 10:00 Uhr) / 1b (9:45 – 11:00 Uhr) / 1c (10:45 – 12:00 Uhr)</a:t>
            </a:r>
          </a:p>
          <a:p>
            <a:r>
              <a:rPr lang="de-DE" sz="3000" dirty="0">
                <a:latin typeface="ArialMT"/>
              </a:rPr>
              <a:t>• </a:t>
            </a:r>
            <a:r>
              <a:rPr lang="de-DE" sz="3000" dirty="0">
                <a:latin typeface="Calibri" panose="020F0502020204030204" pitchFamily="34" charset="0"/>
              </a:rPr>
              <a:t>Kinder in die 1. Reihe ohne Schultüte, Angehörige freie Sitzplatzwahl</a:t>
            </a:r>
          </a:p>
          <a:p>
            <a:r>
              <a:rPr lang="de-DE" sz="3000" dirty="0">
                <a:latin typeface="ArialMT"/>
              </a:rPr>
              <a:t>• </a:t>
            </a:r>
            <a:r>
              <a:rPr lang="de-DE" sz="3000" dirty="0">
                <a:latin typeface="Calibri" panose="020F0502020204030204" pitchFamily="34" charset="0"/>
              </a:rPr>
              <a:t>Einführungsfilm vom Planetarium</a:t>
            </a:r>
          </a:p>
          <a:p>
            <a:r>
              <a:rPr lang="de-DE" sz="3000" dirty="0">
                <a:latin typeface="ArialMT"/>
              </a:rPr>
              <a:t>• </a:t>
            </a:r>
            <a:r>
              <a:rPr lang="de-DE" sz="3000" dirty="0">
                <a:latin typeface="Calibri" panose="020F0502020204030204" pitchFamily="34" charset="0"/>
              </a:rPr>
              <a:t>Traditionell musikalische Begleitung der </a:t>
            </a:r>
            <a:r>
              <a:rPr lang="de-DE" sz="3000" dirty="0" err="1">
                <a:latin typeface="Calibri" panose="020F0502020204030204" pitchFamily="34" charset="0"/>
              </a:rPr>
              <a:t>Tastonettis</a:t>
            </a:r>
            <a:endParaRPr lang="de-DE" sz="3000" dirty="0">
              <a:latin typeface="Calibri" panose="020F0502020204030204" pitchFamily="34" charset="0"/>
            </a:endParaRPr>
          </a:p>
          <a:p>
            <a:r>
              <a:rPr lang="de-DE" sz="3000" dirty="0">
                <a:latin typeface="ArialMT"/>
              </a:rPr>
              <a:t>• </a:t>
            </a:r>
            <a:r>
              <a:rPr lang="de-DE" sz="3000" dirty="0">
                <a:latin typeface="Calibri" panose="020F0502020204030204" pitchFamily="34" charset="0"/>
              </a:rPr>
              <a:t>Begrüßungsrede der Schulleitung</a:t>
            </a:r>
          </a:p>
          <a:p>
            <a:r>
              <a:rPr lang="de-DE" sz="3000" dirty="0">
                <a:latin typeface="ArialMT"/>
              </a:rPr>
              <a:t>• </a:t>
            </a:r>
            <a:r>
              <a:rPr lang="de-DE" sz="3000" dirty="0">
                <a:latin typeface="Calibri" panose="020F0502020204030204" pitchFamily="34" charset="0"/>
              </a:rPr>
              <a:t>Kleine Aufführung der 2. Klassen</a:t>
            </a:r>
          </a:p>
          <a:p>
            <a:r>
              <a:rPr lang="de-DE" sz="3000" dirty="0">
                <a:latin typeface="ArialMT"/>
              </a:rPr>
              <a:t>• </a:t>
            </a:r>
            <a:r>
              <a:rPr lang="de-DE" sz="3000" dirty="0">
                <a:latin typeface="Calibri" panose="020F0502020204030204" pitchFamily="34" charset="0"/>
              </a:rPr>
              <a:t>1. </a:t>
            </a:r>
            <a:r>
              <a:rPr lang="de-DE" sz="3000" dirty="0" err="1">
                <a:latin typeface="Calibri" panose="020F0502020204030204" pitchFamily="34" charset="0"/>
              </a:rPr>
              <a:t>Klässler:innen</a:t>
            </a:r>
            <a:r>
              <a:rPr lang="de-DE" sz="3000" dirty="0">
                <a:latin typeface="Calibri" panose="020F0502020204030204" pitchFamily="34" charset="0"/>
              </a:rPr>
              <a:t> werden aufgerufen und gehen mit Lehrerin in die Klasse</a:t>
            </a:r>
            <a:endParaRPr lang="de-DE" sz="3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8E0DD4-7C72-44DE-9FC5-830C8E1B8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0B8DB0B4-1504-4C71-B9EB-8FA10391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A92F5-722C-40BF-B736-81D6E65FFADE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C747A130-0008-4D08-AFA1-27955A46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Wie läuft die Einschulungsfeier ab?</a:t>
            </a:r>
          </a:p>
        </p:txBody>
      </p:sp>
    </p:spTree>
    <p:extLst>
      <p:ext uri="{BB962C8B-B14F-4D97-AF65-F5344CB8AC3E}">
        <p14:creationId xmlns:p14="http://schemas.microsoft.com/office/powerpoint/2010/main" val="184776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164647" y="2623219"/>
            <a:ext cx="112394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/>
              <a:t>1. Unterrichtsstunde (15 – 25 Minuten) im Klassenraum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/>
              <a:t>2. Teil Ansprache der Schulleiterin an Eltern im Planetarium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/>
              <a:t>Abschlusslied </a:t>
            </a:r>
            <a:r>
              <a:rPr lang="de-DE" sz="3000" dirty="0" err="1"/>
              <a:t>Tastonettis</a:t>
            </a:r>
            <a:r>
              <a:rPr lang="de-DE" sz="3000" dirty="0"/>
              <a:t> (</a:t>
            </a:r>
            <a:r>
              <a:rPr lang="de-DE" sz="3000" b="1" dirty="0"/>
              <a:t>Ende Programm im Planetarium</a:t>
            </a:r>
            <a:r>
              <a:rPr lang="de-DE" sz="30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/>
              <a:t>Kuchen und Kaffee im Foyer der Schule vom Förderverein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/>
              <a:t>Eltern werden zum Klassenraum geführt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/>
              <a:t>Gemeinsames Klassenfoto / Fotosession Eltern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9A6FC6-E374-4864-B976-91A41B349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34858933-62A9-41D5-89C2-79372701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E7A4-46B9-43F7-A3D6-406FEDB532F9}" type="datetime1">
              <a:rPr lang="de-DE" smtClean="0"/>
              <a:t>11.06.2024</a:t>
            </a:fld>
            <a:endParaRPr lang="de-DE"/>
          </a:p>
        </p:txBody>
      </p:sp>
      <p:sp>
        <p:nvSpPr>
          <p:cNvPr id="10" name="Titel 6">
            <a:extLst>
              <a:ext uri="{FF2B5EF4-FFF2-40B4-BE49-F238E27FC236}">
                <a16:creationId xmlns:a16="http://schemas.microsoft.com/office/drawing/2014/main" id="{9C6D6524-8B94-4658-80A8-3A4EF8BFB3CB}"/>
              </a:ext>
            </a:extLst>
          </p:cNvPr>
          <p:cNvSpPr txBox="1">
            <a:spLocks/>
          </p:cNvSpPr>
          <p:nvPr/>
        </p:nvSpPr>
        <p:spPr>
          <a:xfrm>
            <a:off x="2427514" y="594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solidFill>
                  <a:srgbClr val="50B3C0"/>
                </a:solidFill>
              </a:rPr>
              <a:t>Wie läuft die Einschulungsfeier ab?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7EA915-A0B9-44C3-9518-FD5D0D41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301" y="5600700"/>
            <a:ext cx="364807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9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1371600" y="1889926"/>
            <a:ext cx="138424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400" dirty="0">
              <a:latin typeface="Calibri" panose="020F0502020204030204" pitchFamily="34" charset="0"/>
            </a:endParaRPr>
          </a:p>
          <a:p>
            <a:r>
              <a:rPr lang="de-DE" sz="3000" dirty="0">
                <a:latin typeface="Calibri" panose="020F0502020204030204" pitchFamily="34" charset="0"/>
              </a:rPr>
              <a:t>1. Schultüte</a:t>
            </a:r>
          </a:p>
          <a:p>
            <a:r>
              <a:rPr lang="de-DE" sz="3000" dirty="0">
                <a:latin typeface="Calibri" panose="020F0502020204030204" pitchFamily="34" charset="0"/>
              </a:rPr>
              <a:t>2. Schulmappe</a:t>
            </a:r>
          </a:p>
          <a:p>
            <a:r>
              <a:rPr lang="de-DE" sz="3000" dirty="0">
                <a:latin typeface="Calibri" panose="020F0502020204030204" pitchFamily="34" charset="0"/>
              </a:rPr>
              <a:t>3. Federtasche</a:t>
            </a:r>
          </a:p>
          <a:p>
            <a:r>
              <a:rPr lang="de-DE" sz="3000" dirty="0">
                <a:latin typeface="Calibri" panose="020F0502020204030204" pitchFamily="34" charset="0"/>
              </a:rPr>
              <a:t>4. Postmappe</a:t>
            </a:r>
          </a:p>
          <a:p>
            <a:endParaRPr lang="de-DE" sz="3000" dirty="0">
              <a:latin typeface="Calibri" panose="020F0502020204030204" pitchFamily="34" charset="0"/>
            </a:endParaRPr>
          </a:p>
          <a:p>
            <a:endParaRPr lang="de-DE" sz="3000" dirty="0">
              <a:latin typeface="Calibri" panose="020F0502020204030204" pitchFamily="34" charset="0"/>
            </a:endParaRPr>
          </a:p>
          <a:p>
            <a:r>
              <a:rPr lang="de-DE" sz="3000" dirty="0">
                <a:latin typeface="Calibri" panose="020F0502020204030204" pitchFamily="34" charset="0"/>
              </a:rPr>
              <a:t>Materiallisten für den 1. Schultag erhalten Sie später von der KL.</a:t>
            </a:r>
            <a:endParaRPr lang="de-DE" sz="30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8EB7E9-AA5D-494E-86A3-87E97DAE1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F7A1D0-FDA4-46FB-946D-C604AD31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6B2D-CD0E-4914-8B57-7345C17D1DFE}" type="datetime1">
              <a:rPr lang="de-DE" smtClean="0"/>
              <a:t>11.06.2024</a:t>
            </a:fld>
            <a:endParaRPr lang="de-DE"/>
          </a:p>
        </p:txBody>
      </p:sp>
      <p:sp>
        <p:nvSpPr>
          <p:cNvPr id="11" name="Titel 6">
            <a:extLst>
              <a:ext uri="{FF2B5EF4-FFF2-40B4-BE49-F238E27FC236}">
                <a16:creationId xmlns:a16="http://schemas.microsoft.com/office/drawing/2014/main" id="{FDA1E577-E030-4315-B5B3-41B4ADAD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Was braucht ihr Kind bei der Einschulung?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A1CAB0F-FABB-4B15-A8DA-2AAE17B45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973" y="3216479"/>
            <a:ext cx="1831288" cy="165254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BFBE8F3-0D55-4A55-A76B-935CDBD40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999" y="1372396"/>
            <a:ext cx="1831287" cy="198389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DB563D78-C43C-46CE-A3F8-9FF1FDF78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1289" y="1866826"/>
            <a:ext cx="1076111" cy="9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51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838200" y="1971280"/>
            <a:ext cx="6089073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3400" dirty="0">
              <a:latin typeface="Calibri" panose="020F0502020204030204" pitchFamily="34" charset="0"/>
            </a:endParaRPr>
          </a:p>
          <a:p>
            <a:r>
              <a:rPr lang="de-DE" sz="3000" dirty="0">
                <a:latin typeface="Calibri" panose="020F0502020204030204" pitchFamily="34" charset="0"/>
              </a:rPr>
              <a:t>Unser Hausaufgabenheft für 3,75€ mit speziell für unsere Schule angepasste Seiten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alibri" panose="020F0502020204030204" pitchFamily="34" charset="0"/>
              </a:rPr>
              <a:t>Schulregeln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3000" dirty="0">
                <a:latin typeface="Calibri" panose="020F0502020204030204" pitchFamily="34" charset="0"/>
              </a:rPr>
              <a:t>farblich unterteilte Tage</a:t>
            </a:r>
          </a:p>
          <a:p>
            <a:endParaRPr lang="de-DE" sz="3000" dirty="0">
              <a:latin typeface="Calibri" panose="020F0502020204030204" pitchFamily="34" charset="0"/>
            </a:endParaRPr>
          </a:p>
          <a:p>
            <a:endParaRPr lang="de-DE" sz="3000" dirty="0">
              <a:latin typeface="Calibri" panose="020F0502020204030204" pitchFamily="34" charset="0"/>
            </a:endParaRPr>
          </a:p>
          <a:p>
            <a:endParaRPr lang="de-DE" sz="3000" dirty="0">
              <a:latin typeface="Calibri" panose="020F050202020403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E8EB7E9-AA5D-494E-86A3-87E97DAE1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F7A1D0-FDA4-46FB-946D-C604AD31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46B2D-CD0E-4914-8B57-7345C17D1DFE}" type="datetime1">
              <a:rPr lang="de-DE" smtClean="0"/>
              <a:t>11.06.2024</a:t>
            </a:fld>
            <a:endParaRPr lang="de-DE"/>
          </a:p>
        </p:txBody>
      </p:sp>
      <p:sp>
        <p:nvSpPr>
          <p:cNvPr id="11" name="Titel 6">
            <a:extLst>
              <a:ext uri="{FF2B5EF4-FFF2-40B4-BE49-F238E27FC236}">
                <a16:creationId xmlns:a16="http://schemas.microsoft.com/office/drawing/2014/main" id="{FDA1E577-E030-4315-B5B3-41B4ADAD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Was braucht ihr Kind bei der Einschulung?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7F720D9-91F9-485C-9A02-D2BCBC1A0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421" y="1487053"/>
            <a:ext cx="3330251" cy="42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96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17511"/>
            <a:ext cx="10515600" cy="4795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dirty="0">
                <a:solidFill>
                  <a:srgbClr val="7BBE5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https://www.gsap.de</a:t>
            </a:r>
            <a:endParaRPr lang="de-DE" sz="4000" dirty="0">
              <a:solidFill>
                <a:srgbClr val="7BBE57"/>
              </a:solidFill>
            </a:endParaRPr>
          </a:p>
          <a:p>
            <a:r>
              <a:rPr lang="de-DE" dirty="0"/>
              <a:t>Aktuelles auf der Startseite</a:t>
            </a:r>
          </a:p>
          <a:p>
            <a:r>
              <a:rPr lang="de-DE" dirty="0"/>
              <a:t>Informationen aus den Fachbereichen</a:t>
            </a:r>
          </a:p>
          <a:p>
            <a:r>
              <a:rPr lang="de-DE" dirty="0"/>
              <a:t>Terminkalender</a:t>
            </a:r>
          </a:p>
          <a:p>
            <a:r>
              <a:rPr lang="de-DE" dirty="0"/>
              <a:t>Wöchentlicher Essensplan </a:t>
            </a:r>
          </a:p>
          <a:p>
            <a:r>
              <a:rPr lang="de-DE" dirty="0"/>
              <a:t>und vieles mehr.....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4A50189-9F53-46AB-8EEC-9287E6462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13" y="8928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B599941B-89B5-49F9-B4E9-F131ECED1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73AD8-7741-47CA-B4DB-84252CEBF14A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FFE9C880-9366-46A3-B444-0592013A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Unsere Schule – Homepage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0FE6BD-F35A-4BFD-B594-3167FB86D6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107" y="3849813"/>
            <a:ext cx="4977893" cy="293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59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5ED8232-40B6-B144-BE28-82FC848E5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782" y="1743604"/>
            <a:ext cx="10515600" cy="4795308"/>
          </a:xfrm>
        </p:spPr>
        <p:txBody>
          <a:bodyPr>
            <a:normAutofit fontScale="77500" lnSpcReduction="20000"/>
          </a:bodyPr>
          <a:lstStyle/>
          <a:p>
            <a:r>
              <a:rPr lang="de-DE" dirty="0"/>
              <a:t>16 Klassen insgesamt (in der Regel 3 Klassen pro Jahrgang  </a:t>
            </a:r>
          </a:p>
          <a:p>
            <a:pPr marL="0" indent="0">
              <a:buNone/>
            </a:pPr>
            <a:r>
              <a:rPr lang="de-DE" dirty="0"/>
              <a:t>+ 1 Willkommensklasse direktintegrativ beschult</a:t>
            </a:r>
          </a:p>
          <a:p>
            <a:r>
              <a:rPr lang="de-DE" dirty="0"/>
              <a:t>Insgesamt ca. 380 Schülerinnen und Schüler</a:t>
            </a:r>
          </a:p>
          <a:p>
            <a:r>
              <a:rPr lang="de-DE" dirty="0"/>
              <a:t>30 Grundschullehrkräfte</a:t>
            </a:r>
          </a:p>
          <a:p>
            <a:r>
              <a:rPr lang="de-DE" dirty="0"/>
              <a:t>Sonderpädagogin: Fr. Buchwald / Pädagogische Unterrichtshilfe: Hr. Helmer</a:t>
            </a:r>
          </a:p>
          <a:p>
            <a:r>
              <a:rPr lang="de-DE" dirty="0"/>
              <a:t>12 Erzieherinnen und Erzieher</a:t>
            </a:r>
          </a:p>
          <a:p>
            <a:r>
              <a:rPr lang="de-DE" dirty="0"/>
              <a:t>Sozialarbeiter: Hr. Magalowski</a:t>
            </a:r>
          </a:p>
          <a:p>
            <a:r>
              <a:rPr lang="de-DE" dirty="0"/>
              <a:t>Schulleiterin: Fr. Scannapieco / Stellv. Schulleitung: Frau </a:t>
            </a:r>
            <a:r>
              <a:rPr lang="de-DE" dirty="0" err="1"/>
              <a:t>Pudenz</a:t>
            </a:r>
            <a:endParaRPr lang="de-DE" dirty="0"/>
          </a:p>
          <a:p>
            <a:r>
              <a:rPr lang="de-DE" dirty="0"/>
              <a:t>Hortkoordinatorin: Fr. Hennersdorf</a:t>
            </a:r>
          </a:p>
          <a:p>
            <a:r>
              <a:rPr lang="de-DE" dirty="0"/>
              <a:t>Verwaltung: Fr. Sperling-Eckhardt</a:t>
            </a:r>
          </a:p>
          <a:p>
            <a:r>
              <a:rPr lang="de-DE" dirty="0"/>
              <a:t>Sekretärin: Frau Pérez Salas</a:t>
            </a:r>
          </a:p>
          <a:p>
            <a:r>
              <a:rPr lang="de-DE" dirty="0"/>
              <a:t>Hausmeister: Herr Brunner</a:t>
            </a:r>
          </a:p>
          <a:p>
            <a:r>
              <a:rPr lang="de-DE" dirty="0"/>
              <a:t>Schulhelferinnen: Fr. Janke / Fr. </a:t>
            </a:r>
            <a:r>
              <a:rPr lang="de-DE" dirty="0" err="1"/>
              <a:t>Tylinski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B526DC-EEC0-4386-BE65-E70A42D5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13" y="136525"/>
            <a:ext cx="2030269" cy="2030269"/>
          </a:xfrm>
          <a:prstGeom prst="rect">
            <a:avLst/>
          </a:prstGeom>
        </p:spPr>
      </p:pic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1C6F5F85-C50B-4B1C-AA41-0E84B25A1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19ACA-0830-4AC5-9BFD-181B01F5D705}" type="datetime1">
              <a:rPr lang="de-DE" smtClean="0"/>
              <a:t>11.06.2024</a:t>
            </a:fld>
            <a:endParaRPr lang="de-DE"/>
          </a:p>
        </p:txBody>
      </p:sp>
      <p:sp>
        <p:nvSpPr>
          <p:cNvPr id="9" name="Titel 6">
            <a:extLst>
              <a:ext uri="{FF2B5EF4-FFF2-40B4-BE49-F238E27FC236}">
                <a16:creationId xmlns:a16="http://schemas.microsoft.com/office/drawing/2014/main" id="{19F1C131-A8C8-4C47-BC98-02D64570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5114" y="441637"/>
            <a:ext cx="10515600" cy="1325563"/>
          </a:xfrm>
        </p:spPr>
        <p:txBody>
          <a:bodyPr/>
          <a:lstStyle/>
          <a:p>
            <a:r>
              <a:rPr lang="de-DE" dirty="0">
                <a:solidFill>
                  <a:srgbClr val="50B3C0"/>
                </a:solidFill>
              </a:rPr>
              <a:t>Unsere Schule – Unser Team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9194A5D-3856-425D-8102-74BAA5B3B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343" y="4829374"/>
            <a:ext cx="4742571" cy="180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03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Breitbild</PresentationFormat>
  <Paragraphs>234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ArialMT</vt:lpstr>
      <vt:lpstr>Calibri</vt:lpstr>
      <vt:lpstr>Calibri Light</vt:lpstr>
      <vt:lpstr>Comic Sans MS</vt:lpstr>
      <vt:lpstr>Times New Roman</vt:lpstr>
      <vt:lpstr>Office</vt:lpstr>
      <vt:lpstr>Informationsabend für Eltern unserer Schulanfänger:innen 2024/25 </vt:lpstr>
      <vt:lpstr>Welche Informationen erhalten Sie heute?</vt:lpstr>
      <vt:lpstr>Wer ist heute da?</vt:lpstr>
      <vt:lpstr>Wie läuft die Einschulungsfeier ab?</vt:lpstr>
      <vt:lpstr>PowerPoint-Präsentation</vt:lpstr>
      <vt:lpstr>Was braucht ihr Kind bei der Einschulung?</vt:lpstr>
      <vt:lpstr>Was braucht ihr Kind bei der Einschulung?</vt:lpstr>
      <vt:lpstr>Unsere Schule – Homepage</vt:lpstr>
      <vt:lpstr>Unsere Schule – Unser Team</vt:lpstr>
      <vt:lpstr>Unsere Schule - Räume</vt:lpstr>
      <vt:lpstr>Unsere Schule - Bewegung</vt:lpstr>
      <vt:lpstr>Unsere Schule – Sprachen/MINT/Sport</vt:lpstr>
      <vt:lpstr>Unsere Schule – Soziales Lernen</vt:lpstr>
      <vt:lpstr>Unsere Schule – Förderung fachlich</vt:lpstr>
      <vt:lpstr>Unsere Schule –  Feste, Traditionen &amp; Aktivitäten</vt:lpstr>
      <vt:lpstr>Unsere Schule - Organisation</vt:lpstr>
      <vt:lpstr>Unsere Schule - eFöB</vt:lpstr>
      <vt:lpstr>Unsere Schule - EFöB</vt:lpstr>
      <vt:lpstr>EFöB Eingewöhnungsphase</vt:lpstr>
      <vt:lpstr>EFöB - Organisation</vt:lpstr>
      <vt:lpstr>Freizeitmöglichkeiten EFöB</vt:lpstr>
      <vt:lpstr>Räumlichkeiten</vt:lpstr>
      <vt:lpstr>Weitere Infos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Grundschule am Planetarium  Die bewegte Schule in Berlin-Pankow</dc:title>
  <dc:creator>Microsoft Office User</dc:creator>
  <cp:lastModifiedBy>Scannapieco, Patricia</cp:lastModifiedBy>
  <cp:revision>62</cp:revision>
  <cp:lastPrinted>2024-06-11T07:34:26Z</cp:lastPrinted>
  <dcterms:created xsi:type="dcterms:W3CDTF">2022-06-10T09:04:41Z</dcterms:created>
  <dcterms:modified xsi:type="dcterms:W3CDTF">2024-06-11T13:18:12Z</dcterms:modified>
</cp:coreProperties>
</file>